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5"/>
  </p:notesMasterIdLst>
  <p:handoutMasterIdLst>
    <p:handoutMasterId r:id="rId46"/>
  </p:handoutMasterIdLst>
  <p:sldIdLst>
    <p:sldId id="729" r:id="rId2"/>
    <p:sldId id="661" r:id="rId3"/>
    <p:sldId id="757" r:id="rId4"/>
    <p:sldId id="660" r:id="rId5"/>
    <p:sldId id="662" r:id="rId6"/>
    <p:sldId id="694" r:id="rId7"/>
    <p:sldId id="748" r:id="rId8"/>
    <p:sldId id="733" r:id="rId9"/>
    <p:sldId id="741" r:id="rId10"/>
    <p:sldId id="742" r:id="rId11"/>
    <p:sldId id="734" r:id="rId12"/>
    <p:sldId id="743" r:id="rId13"/>
    <p:sldId id="667" r:id="rId14"/>
    <p:sldId id="716" r:id="rId15"/>
    <p:sldId id="717" r:id="rId16"/>
    <p:sldId id="744" r:id="rId17"/>
    <p:sldId id="735" r:id="rId18"/>
    <p:sldId id="749" r:id="rId19"/>
    <p:sldId id="746" r:id="rId20"/>
    <p:sldId id="758" r:id="rId21"/>
    <p:sldId id="759" r:id="rId22"/>
    <p:sldId id="736" r:id="rId23"/>
    <p:sldId id="648" r:id="rId24"/>
    <p:sldId id="752" r:id="rId25"/>
    <p:sldId id="760" r:id="rId26"/>
    <p:sldId id="762" r:id="rId27"/>
    <p:sldId id="751" r:id="rId28"/>
    <p:sldId id="649" r:id="rId29"/>
    <p:sldId id="682" r:id="rId30"/>
    <p:sldId id="763" r:id="rId31"/>
    <p:sldId id="715" r:id="rId32"/>
    <p:sldId id="764" r:id="rId33"/>
    <p:sldId id="765" r:id="rId34"/>
    <p:sldId id="766" r:id="rId35"/>
    <p:sldId id="745" r:id="rId36"/>
    <p:sldId id="737" r:id="rId37"/>
    <p:sldId id="738" r:id="rId38"/>
    <p:sldId id="723" r:id="rId39"/>
    <p:sldId id="747" r:id="rId40"/>
    <p:sldId id="727" r:id="rId41"/>
    <p:sldId id="753" r:id="rId42"/>
    <p:sldId id="754" r:id="rId43"/>
    <p:sldId id="720" r:id="rId44"/>
  </p:sldIdLst>
  <p:sldSz cx="12192000" cy="6858000"/>
  <p:notesSz cx="7315200" cy="96012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CCECFF"/>
    <a:srgbClr val="C39BE1"/>
    <a:srgbClr val="C198E0"/>
    <a:srgbClr val="0066CC"/>
    <a:srgbClr val="BD92DE"/>
    <a:srgbClr val="BEE395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90488" autoAdjust="0"/>
  </p:normalViewPr>
  <p:slideViewPr>
    <p:cSldViewPr>
      <p:cViewPr>
        <p:scale>
          <a:sx n="61" d="100"/>
          <a:sy n="61" d="100"/>
        </p:scale>
        <p:origin x="-76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37</a:t>
            </a:fld>
            <a:endParaRPr lang="en-US" smtClean="0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40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13</a:t>
            </a:fld>
            <a:endParaRPr lang="en-US" smtClean="0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36</a:t>
            </a:fld>
            <a:endParaRPr lang="en-US" smtClean="0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fa-IR" dirty="0"/>
              <a:t>هوش مصنوعی</a:t>
            </a: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endParaRPr lang="fa-IR" dirty="0" smtClean="0"/>
          </a:p>
          <a:p>
            <a:pPr eaLnBrk="1" hangingPunct="1"/>
            <a:r>
              <a:rPr lang="fa-IR" dirty="0" smtClean="0"/>
              <a:t>جستجوی متخاصم</a:t>
            </a:r>
            <a:endParaRPr lang="en-US" dirty="0" smtClean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11229"/>
            <a:ext cx="12192000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sz="1600" dirty="0">
                <a:solidFill>
                  <a:schemeClr val="bg1"/>
                </a:solidFill>
                <a:latin typeface="Calibri"/>
                <a:cs typeface="B Compset" pitchFamily="2" charset="-78"/>
              </a:rPr>
              <a:t>دانشگاه ایلام</a:t>
            </a:r>
            <a:endParaRPr lang="en-US" sz="1600" dirty="0">
              <a:solidFill>
                <a:schemeClr val="bg1"/>
              </a:solidFill>
              <a:latin typeface="Calibri"/>
              <a:cs typeface="B Compset" pitchFamily="2" charset="-78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914400" y="6511755"/>
            <a:ext cx="10896600" cy="34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dirty="0" smtClean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 smtClean="0">
                <a:cs typeface="B Nazanin" pitchFamily="2" charset="-78"/>
              </a:rPr>
              <a:t>ai.berkeley.edu</a:t>
            </a:r>
            <a:r>
              <a:rPr lang="fa-IR" dirty="0" smtClean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ارزش هر حالت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حالتهای غیر پایانی: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cs typeface="B Nazanin" pitchFamily="2" charset="-78"/>
              </a:endParaRPr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B Nazanin" pitchFamily="2" charset="-78"/>
              </a:endParaRPr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B Nazanin" pitchFamily="2" charset="-78"/>
              </a:endParaRPr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cs typeface="B Nazanin" pitchFamily="2" charset="-78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8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2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0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2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6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4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6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…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pitchFamily="34" charset="0"/>
                  <a:cs typeface="B Nazanin" pitchFamily="2" charset="-78"/>
                </a:rPr>
                <a:t>…</a:t>
              </a:r>
              <a:endParaRPr lang="en-US" dirty="0">
                <a:latin typeface="Calibri" pitchFamily="34" charset="0"/>
                <a:cs typeface="B Nazanin" pitchFamily="2" charset="-78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10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حالتهای پایانی:</a:t>
            </a:r>
            <a:endParaRPr lang="en-US" sz="2400" dirty="0" smtClean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itchFamily="2" charset="-78"/>
            </a:endParaRPr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itchFamily="2" charset="-78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Calibri" pitchFamily="34" charset="0"/>
                <a:cs typeface="B Nazanin" pitchFamily="2" charset="-78"/>
              </a:rPr>
              <a:t>ارزش هر حالت: بیشترین ارزش قابل حصول در آن حالت</a:t>
            </a:r>
            <a:endParaRPr lang="en-US" sz="2400" dirty="0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درختان بازی خصمانه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-20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-8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-18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-5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-10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+4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-20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+8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مقادیر </a:t>
            </a:r>
            <a:r>
              <a:rPr lang="en-US" dirty="0" err="1" smtClean="0"/>
              <a:t>Minimax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1">
                <a:defRPr/>
              </a:pPr>
              <a:endParaRPr lang="en-US">
                <a:cs typeface="B Nazanin" pitchFamily="2" charset="-78"/>
              </a:endParaRPr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>
                  <a:latin typeface="Calibri" pitchFamily="34" charset="0"/>
                  <a:cs typeface="B Nazanin" pitchFamily="2" charset="-78"/>
                </a:rPr>
                <a:t>+8</a:t>
              </a:r>
              <a:endParaRPr lang="en-US" sz="2400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>
                  <a:latin typeface="Calibri" pitchFamily="34" charset="0"/>
                  <a:cs typeface="B Nazanin" pitchFamily="2" charset="-78"/>
                </a:rPr>
                <a:t>-10</a:t>
              </a:r>
              <a:endParaRPr lang="en-US" sz="2400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>
                  <a:latin typeface="Calibri" pitchFamily="34" charset="0"/>
                  <a:cs typeface="B Nazanin" pitchFamily="2" charset="-78"/>
                </a:rPr>
                <a:t>-5</a:t>
              </a:r>
              <a:endParaRPr lang="en-US" sz="2400" dirty="0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en-US" sz="2400" dirty="0" smtClean="0">
                  <a:latin typeface="Calibri" pitchFamily="34" charset="0"/>
                  <a:cs typeface="B Nazanin" pitchFamily="2" charset="-78"/>
                </a:rPr>
                <a:t>-8</a:t>
              </a:r>
              <a:endParaRPr lang="en-US" sz="2400" dirty="0">
                <a:latin typeface="Calibri" pitchFamily="34" charset="0"/>
                <a:cs typeface="B Nazanin" pitchFamily="2" charset="-78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accent2"/>
                </a:solidFill>
                <a:latin typeface="Calibri" pitchFamily="34" charset="0"/>
                <a:cs typeface="B Nazanin" pitchFamily="2" charset="-78"/>
              </a:rPr>
              <a:t>حالتهای تحت کنترل ما:</a:t>
            </a:r>
            <a:endParaRPr lang="en-US" sz="2400" dirty="0" smtClean="0">
              <a:solidFill>
                <a:schemeClr val="accent2"/>
              </a:solidFill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7030A0"/>
                </a:solidFill>
                <a:latin typeface="Calibri" pitchFamily="34" charset="0"/>
                <a:cs typeface="B Nazanin" pitchFamily="2" charset="-78"/>
              </a:rPr>
              <a:t>حالتهای پایانی:</a:t>
            </a:r>
            <a:endParaRPr lang="en-US" sz="2400" dirty="0" smtClean="0">
              <a:solidFill>
                <a:srgbClr val="7030A0"/>
              </a:solidFill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cs typeface="B Nazanin" pitchFamily="2" charset="-78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C00000"/>
                </a:solidFill>
                <a:latin typeface="Calibri" pitchFamily="34" charset="0"/>
                <a:cs typeface="B Nazanin" pitchFamily="2" charset="-78"/>
              </a:rPr>
              <a:t>حالتهای تحت کنترل رقیب:</a:t>
            </a:r>
            <a:endParaRPr lang="en-US" sz="2400" dirty="0" smtClean="0">
              <a:solidFill>
                <a:srgbClr val="C00000"/>
              </a:solidFill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درخت بازی دوز</a:t>
            </a:r>
            <a:endParaRPr lang="en-US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جستجوی خصمانه </a:t>
            </a:r>
            <a:r>
              <a:rPr lang="en-US" dirty="0" smtClean="0"/>
              <a:t>(</a:t>
            </a:r>
            <a:r>
              <a:rPr lang="en-US" dirty="0" err="1" smtClean="0"/>
              <a:t>Minimax</a:t>
            </a:r>
            <a:r>
              <a:rPr lang="en-US" dirty="0" smtClean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562600" y="1353343"/>
            <a:ext cx="5486400" cy="4525963"/>
          </a:xfrm>
        </p:spPr>
        <p:txBody>
          <a:bodyPr/>
          <a:lstStyle/>
          <a:p>
            <a:pPr algn="r" rtl="1" eaLnBrk="1" hangingPunct="1"/>
            <a:r>
              <a:rPr lang="fa-IR" sz="2200" dirty="0" smtClean="0">
                <a:cs typeface="B Nazanin" pitchFamily="2" charset="-78"/>
              </a:rPr>
              <a:t>بازیهای قطعی با جمع صفر: </a:t>
            </a:r>
            <a:endParaRPr lang="en-US" sz="2200" dirty="0" smtClean="0">
              <a:cs typeface="B Nazanin" pitchFamily="2" charset="-78"/>
            </a:endParaRPr>
          </a:p>
          <a:p>
            <a:pPr lvl="1" algn="r" rtl="1" eaLnBrk="1" hangingPunct="1"/>
            <a:r>
              <a:rPr lang="fa-IR" sz="2200" dirty="0" smtClean="0">
                <a:cs typeface="B Nazanin" pitchFamily="2" charset="-78"/>
              </a:rPr>
              <a:t>دوز، شطرنج و </a:t>
            </a:r>
            <a:r>
              <a:rPr lang="en-US" sz="2200" dirty="0" smtClean="0">
                <a:cs typeface="B Nazanin" pitchFamily="2" charset="-78"/>
              </a:rPr>
              <a:t> checkers</a:t>
            </a:r>
          </a:p>
          <a:p>
            <a:pPr lvl="1" algn="r" rtl="1" eaLnBrk="1" hangingPunct="1"/>
            <a:r>
              <a:rPr lang="fa-IR" sz="2200" dirty="0" smtClean="0">
                <a:cs typeface="B Nazanin" pitchFamily="2" charset="-78"/>
              </a:rPr>
              <a:t>برد یک طرف معادل باخت طرف مقابل </a:t>
            </a:r>
            <a:r>
              <a:rPr lang="fa-IR" sz="2200" dirty="0" smtClean="0">
                <a:cs typeface="B Nazanin" pitchFamily="2" charset="-78"/>
              </a:rPr>
              <a:t>است.</a:t>
            </a:r>
            <a:endParaRPr lang="en-US" sz="2200" dirty="0" smtClean="0">
              <a:cs typeface="B Nazanin" pitchFamily="2" charset="-78"/>
            </a:endParaRPr>
          </a:p>
          <a:p>
            <a:pPr lvl="1" algn="r" rtl="1" eaLnBrk="1" hangingPunct="1"/>
            <a:endParaRPr lang="en-US" sz="2200" dirty="0" smtClean="0">
              <a:cs typeface="B Nazanin" pitchFamily="2" charset="-78"/>
            </a:endParaRPr>
          </a:p>
          <a:p>
            <a:pPr algn="r" rtl="1" eaLnBrk="1" hangingPunct="1"/>
            <a:r>
              <a:rPr lang="fa-IR" sz="2200" dirty="0" smtClean="0">
                <a:cs typeface="B Nazanin" pitchFamily="2" charset="-78"/>
              </a:rPr>
              <a:t>جستجوی </a:t>
            </a:r>
            <a:r>
              <a:rPr lang="en-US" sz="2200" dirty="0" err="1" smtClean="0">
                <a:cs typeface="B Nazanin" pitchFamily="2" charset="-78"/>
              </a:rPr>
              <a:t>Minimax</a:t>
            </a:r>
            <a:r>
              <a:rPr lang="fa-IR" sz="2200" dirty="0">
                <a:cs typeface="B Nazanin" pitchFamily="2" charset="-78"/>
              </a:rPr>
              <a:t>:</a:t>
            </a:r>
            <a:endParaRPr lang="en-US" sz="2200" dirty="0" smtClean="0">
              <a:cs typeface="B Nazanin" pitchFamily="2" charset="-78"/>
            </a:endParaRPr>
          </a:p>
          <a:p>
            <a:pPr lvl="1" algn="r" rtl="1" eaLnBrk="1" hangingPunct="1"/>
            <a:r>
              <a:rPr lang="fa-IR" sz="2200" dirty="0" smtClean="0">
                <a:cs typeface="B Nazanin" pitchFamily="2" charset="-78"/>
              </a:rPr>
              <a:t>درخت جستجوی فضای حالت</a:t>
            </a:r>
            <a:endParaRPr lang="en-US" sz="2200" dirty="0" smtClean="0">
              <a:cs typeface="B Nazanin" pitchFamily="2" charset="-78"/>
            </a:endParaRPr>
          </a:p>
          <a:p>
            <a:pPr lvl="1" algn="r" rtl="1" eaLnBrk="1" hangingPunct="1"/>
            <a:r>
              <a:rPr lang="fa-IR" sz="2200" dirty="0" smtClean="0">
                <a:cs typeface="B Nazanin" pitchFamily="2" charset="-78"/>
              </a:rPr>
              <a:t>بازیگران به نوبت بازی می کنند. </a:t>
            </a:r>
          </a:p>
          <a:p>
            <a:pPr lvl="1" algn="r" rtl="1"/>
            <a:r>
              <a:rPr lang="fa-IR" sz="2200" dirty="0" smtClean="0">
                <a:cs typeface="B Nazanin" pitchFamily="2" charset="-78"/>
              </a:rPr>
              <a:t>محاسبه مقدار </a:t>
            </a:r>
            <a:r>
              <a:rPr lang="en-US" sz="2200" dirty="0" err="1">
                <a:solidFill>
                  <a:srgbClr val="CC0000"/>
                </a:solidFill>
                <a:cs typeface="B Nazanin" pitchFamily="2" charset="-78"/>
              </a:rPr>
              <a:t>minimax</a:t>
            </a:r>
            <a:r>
              <a:rPr lang="en-US" sz="2200" dirty="0">
                <a:solidFill>
                  <a:srgbClr val="CC0000"/>
                </a:solidFill>
                <a:cs typeface="B Nazanin" pitchFamily="2" charset="-78"/>
              </a:rPr>
              <a:t> </a:t>
            </a:r>
            <a:r>
              <a:rPr lang="fa-IR" sz="2200" dirty="0" smtClean="0">
                <a:solidFill>
                  <a:srgbClr val="CC0000"/>
                </a:solidFill>
                <a:cs typeface="B Nazanin" pitchFamily="2" charset="-78"/>
              </a:rPr>
              <a:t> </a:t>
            </a:r>
            <a:r>
              <a:rPr lang="fa-IR" sz="2200" dirty="0" smtClean="0">
                <a:cs typeface="B Nazanin" pitchFamily="2" charset="-78"/>
              </a:rPr>
              <a:t>برای هر نود: بیشترین سود ممکن در مقابل یک رقیب بهینه</a:t>
            </a:r>
            <a:endParaRPr lang="en-US" sz="2200" dirty="0" smtClean="0">
              <a:cs typeface="B Nazanin" pitchFamily="2" charset="-78"/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209800" y="223123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1447800" y="322183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2971800" y="322183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B Nazanin" pitchFamily="2" charset="-78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066800" y="451723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B Nazanin" pitchFamily="2" charset="-78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1752600" y="451723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B Nazanin" pitchFamily="2" charset="-78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2590800" y="451723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B Nazanin" pitchFamily="2" charset="-78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3352800" y="451723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B Nazanin" pitchFamily="2" charset="-78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1638300" y="253603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2400300" y="253603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1257300" y="352663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1638300" y="352663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2781300" y="352663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3162300" y="352663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2613025" y="223123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  <a:cs typeface="B Nazanin" pitchFamily="2" charset="-78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3429000" y="314563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  <a:cs typeface="B Nazanin" pitchFamily="2" charset="-78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487488" y="3161505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  <a:cs typeface="B Nazanin" pitchFamily="2" charset="-78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  <a:cs typeface="B Nazanin" pitchFamily="2" charset="-78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246313" y="2255043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B Nazanin" pitchFamily="2" charset="-78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914400" y="4288629"/>
            <a:ext cx="3048000" cy="1553611"/>
            <a:chOff x="5486400" y="4343400"/>
            <a:chExt cx="3048000" cy="1553852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12300"/>
              <a:ext cx="3048000" cy="7849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a-IR" b="1" dirty="0" smtClean="0">
                  <a:latin typeface="Calibri" pitchFamily="34" charset="0"/>
                  <a:cs typeface="B Nazanin" pitchFamily="2" charset="-78"/>
                </a:rPr>
                <a:t>مقادیر پایانی:</a:t>
              </a:r>
            </a:p>
            <a:p>
              <a:pPr algn="ctr">
                <a:spcBef>
                  <a:spcPct val="50000"/>
                </a:spcBef>
              </a:pPr>
              <a:r>
                <a:rPr lang="fa-IR" b="1" dirty="0" smtClean="0">
                  <a:latin typeface="Calibri" pitchFamily="34" charset="0"/>
                  <a:cs typeface="B Nazanin" pitchFamily="2" charset="-78"/>
                </a:rPr>
                <a:t>جزیی از بازی هستند.</a:t>
              </a:r>
              <a:endParaRPr lang="en-US" b="1" dirty="0">
                <a:latin typeface="Calibri" pitchFamily="34" charset="0"/>
                <a:cs typeface="B Nazanin" pitchFamily="2" charset="-78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14400" y="1353343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  <a:cs typeface="B Nazanin" pitchFamily="2" charset="-78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rtl="1">
                <a:spcBef>
                  <a:spcPct val="50000"/>
                </a:spcBef>
              </a:pPr>
              <a:r>
                <a:rPr lang="fa-IR" b="1" dirty="0" smtClean="0">
                  <a:latin typeface="Calibri" pitchFamily="34" charset="0"/>
                  <a:cs typeface="B Nazanin" pitchFamily="2" charset="-78"/>
                </a:rPr>
                <a:t>مقادیر</a:t>
              </a:r>
              <a:r>
                <a:rPr lang="fa-IR" b="1" dirty="0">
                  <a:latin typeface="Calibri" pitchFamily="34" charset="0"/>
                  <a:cs typeface="B Nazanin" pitchFamily="2" charset="-78"/>
                </a:rPr>
                <a:t> </a:t>
              </a:r>
              <a:r>
                <a:rPr lang="en-US" b="1" dirty="0" err="1" smtClean="0">
                  <a:latin typeface="Calibri" pitchFamily="34" charset="0"/>
                  <a:cs typeface="B Nazanin" pitchFamily="2" charset="-78"/>
                </a:rPr>
                <a:t>Minimax</a:t>
              </a:r>
              <a:r>
                <a:rPr lang="fa-IR" b="1" dirty="0">
                  <a:latin typeface="Calibri" pitchFamily="34" charset="0"/>
                  <a:cs typeface="B Nazanin" pitchFamily="2" charset="-78"/>
                </a:rPr>
                <a:t>:</a:t>
              </a:r>
              <a:r>
                <a:rPr lang="en-US" b="1" dirty="0">
                  <a:latin typeface="Calibri" pitchFamily="34" charset="0"/>
                  <a:cs typeface="B Nazanin" pitchFamily="2" charset="-78"/>
                </a:rPr>
                <a:t/>
              </a:r>
              <a:br>
                <a:rPr lang="en-US" b="1" dirty="0">
                  <a:latin typeface="Calibri" pitchFamily="34" charset="0"/>
                  <a:cs typeface="B Nazanin" pitchFamily="2" charset="-78"/>
                </a:rPr>
              </a:br>
              <a:r>
                <a:rPr lang="fa-IR" b="1" dirty="0" smtClean="0">
                  <a:latin typeface="Calibri" pitchFamily="34" charset="0"/>
                  <a:cs typeface="B Nazanin" pitchFamily="2" charset="-78"/>
                </a:rPr>
                <a:t>به صورت بازگشتی محاسبه می شوند. </a:t>
              </a:r>
              <a:endParaRPr lang="en-US" b="1" dirty="0">
                <a:latin typeface="Calibri" pitchFamily="34" charset="0"/>
                <a:cs typeface="B Nazanin" pitchFamily="2" charset="-7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پیاده سازی </a:t>
            </a:r>
            <a:r>
              <a:rPr lang="en-US" dirty="0" err="1" smtClean="0"/>
              <a:t>Minimax</a:t>
            </a: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 smtClean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43434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4343400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پیاده سازی </a:t>
            </a:r>
            <a:r>
              <a:rPr lang="en-US" dirty="0" err="1" smtClean="0"/>
              <a:t>Minimax</a:t>
            </a:r>
            <a:r>
              <a:rPr lang="en-US" dirty="0" smtClean="0"/>
              <a:t>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C00000"/>
                </a:solidFill>
              </a:rPr>
              <a:t>MIN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min(v,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sym typeface="Symbol" pitchFamily="18" charset="2"/>
              </a:rPr>
              <a:t>مثال </a:t>
            </a:r>
            <a:r>
              <a:rPr lang="en-US" dirty="0" err="1" smtClean="0">
                <a:sym typeface="Symbol" pitchFamily="18" charset="2"/>
              </a:rPr>
              <a:t>Minimax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371600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کارآیی </a:t>
            </a:r>
            <a:r>
              <a:rPr lang="en-US" dirty="0" err="1" smtClean="0"/>
              <a:t>Minimax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1375064"/>
            <a:ext cx="5918200" cy="4729164"/>
          </a:xfrm>
        </p:spPr>
        <p:txBody>
          <a:bodyPr/>
          <a:lstStyle/>
          <a:p>
            <a:pPr lvl="0" algn="r" rtl="1">
              <a:lnSpc>
                <a:spcPct val="90000"/>
              </a:lnSpc>
              <a:buClr>
                <a:srgbClr val="333399"/>
              </a:buClr>
            </a:pPr>
            <a:r>
              <a:rPr lang="en-US" sz="2800" dirty="0" err="1" smtClean="0">
                <a:solidFill>
                  <a:srgbClr val="333399"/>
                </a:solidFill>
              </a:rPr>
              <a:t>Minimax</a:t>
            </a:r>
            <a:r>
              <a:rPr lang="fa-IR" sz="2800" dirty="0" smtClean="0">
                <a:solidFill>
                  <a:srgbClr val="333399"/>
                </a:solidFill>
              </a:rPr>
              <a:t> چقدر کارآ است؟</a:t>
            </a:r>
            <a:endParaRPr lang="en-US" sz="2800" dirty="0" smtClean="0">
              <a:solidFill>
                <a:srgbClr val="333399"/>
              </a:solidFill>
            </a:endParaRPr>
          </a:p>
          <a:p>
            <a:pPr lvl="1" algn="r" rtl="1">
              <a:lnSpc>
                <a:spcPct val="90000"/>
              </a:lnSpc>
              <a:buClr>
                <a:srgbClr val="333399"/>
              </a:buClr>
            </a:pPr>
            <a:r>
              <a:rPr lang="fa-IR" sz="2400" dirty="0" smtClean="0"/>
              <a:t>کاملا شبیه </a:t>
            </a:r>
            <a:r>
              <a:rPr lang="en-US" sz="2400" dirty="0" smtClean="0"/>
              <a:t>DFS</a:t>
            </a:r>
            <a:r>
              <a:rPr lang="fa-IR" sz="2400" dirty="0" smtClean="0"/>
              <a:t> است. </a:t>
            </a:r>
            <a:endParaRPr lang="en-US" sz="2400" dirty="0" smtClean="0"/>
          </a:p>
          <a:p>
            <a:pPr lvl="1" algn="r" rtl="1">
              <a:lnSpc>
                <a:spcPct val="90000"/>
              </a:lnSpc>
              <a:buClr>
                <a:srgbClr val="000000"/>
              </a:buClr>
            </a:pPr>
            <a:r>
              <a:rPr lang="fa-IR" sz="2400" dirty="0" smtClean="0">
                <a:solidFill>
                  <a:srgbClr val="000000"/>
                </a:solidFill>
                <a:ea typeface="+mn-ea"/>
                <a:cs typeface="+mn-cs"/>
              </a:rPr>
              <a:t>زمان: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+mn-cs"/>
              </a:rPr>
              <a:t> O(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 smtClean="0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 algn="r" rtl="1">
              <a:lnSpc>
                <a:spcPct val="90000"/>
              </a:lnSpc>
              <a:buClr>
                <a:srgbClr val="000000"/>
              </a:buClr>
            </a:pPr>
            <a:r>
              <a:rPr lang="fa-IR" sz="2400" dirty="0" smtClean="0">
                <a:solidFill>
                  <a:srgbClr val="000000"/>
                </a:solidFill>
                <a:ea typeface="+mn-ea"/>
                <a:cs typeface="+mn-cs"/>
              </a:rPr>
              <a:t>حافظه: 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+mn-cs"/>
              </a:rPr>
              <a:t>O(</a:t>
            </a:r>
            <a:r>
              <a:rPr lang="en-US" sz="2400" dirty="0" err="1" smtClean="0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 smtClean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 algn="r" rtl="1">
              <a:lnSpc>
                <a:spcPct val="90000"/>
              </a:lnSpc>
              <a:buClr>
                <a:srgbClr val="333399"/>
              </a:buClr>
            </a:pPr>
            <a:endParaRPr lang="en-US" sz="2800" dirty="0" smtClean="0">
              <a:solidFill>
                <a:srgbClr val="333399"/>
              </a:solidFill>
            </a:endParaRPr>
          </a:p>
          <a:p>
            <a:pPr lvl="0" algn="r" rtl="1">
              <a:lnSpc>
                <a:spcPct val="90000"/>
              </a:lnSpc>
              <a:buClr>
                <a:srgbClr val="333399"/>
              </a:buClr>
            </a:pPr>
            <a:r>
              <a:rPr lang="fa-IR" sz="2800" dirty="0" smtClean="0">
                <a:solidFill>
                  <a:srgbClr val="333399"/>
                </a:solidFill>
              </a:rPr>
              <a:t>مثال: در شطرنج:</a:t>
            </a:r>
            <a:r>
              <a:rPr lang="en-US" sz="2800" kern="1200" dirty="0" smtClean="0">
                <a:solidFill>
                  <a:srgbClr val="333399"/>
                </a:solidFill>
              </a:rPr>
              <a:t>b </a:t>
            </a:r>
            <a:r>
              <a:rPr lang="en-US" sz="2800" kern="1200" dirty="0" smtClean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 smtClean="0">
              <a:solidFill>
                <a:srgbClr val="333399"/>
              </a:solidFill>
            </a:endParaRPr>
          </a:p>
          <a:p>
            <a:pPr marL="800082" lvl="1" indent="-342882" algn="r" rtl="1">
              <a:lnSpc>
                <a:spcPct val="90000"/>
              </a:lnSpc>
              <a:buClrTx/>
            </a:pPr>
            <a:r>
              <a:rPr lang="fa-IR" sz="2400" dirty="0" smtClean="0">
                <a:solidFill>
                  <a:srgbClr val="000000"/>
                </a:solidFill>
                <a:ea typeface="+mn-ea"/>
                <a:cs typeface="+mn-cs"/>
              </a:rPr>
              <a:t>راه حل قطعی برای شطرنج قابل حصول نیست. </a:t>
            </a:r>
            <a:endParaRPr lang="en-US" sz="24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marL="800082" lvl="1" indent="-342882" algn="r" rtl="1">
              <a:lnSpc>
                <a:spcPct val="90000"/>
              </a:lnSpc>
              <a:buClrTx/>
            </a:pPr>
            <a:r>
              <a:rPr lang="fa-IR" sz="2400" dirty="0" smtClean="0">
                <a:solidFill>
                  <a:srgbClr val="000000"/>
                </a:solidFill>
                <a:ea typeface="+mn-ea"/>
                <a:cs typeface="+mn-cs"/>
              </a:rPr>
              <a:t>اما آیا مجبوریم کل درخت را بگردیم؟</a:t>
            </a:r>
            <a:endParaRPr lang="en-US" sz="24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pPr algn="r" rtl="1"/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7822" y="1888303"/>
            <a:ext cx="3579027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71" y="153655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خواص </a:t>
            </a:r>
            <a:r>
              <a:rPr lang="en-US" dirty="0" err="1" smtClean="0"/>
              <a:t>Minimax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5257800"/>
            <a:ext cx="7366000" cy="68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fa-IR" sz="2800" dirty="0" smtClean="0"/>
              <a:t>اگر با بازیگر بهینه بازی کنیم بهتر است به امتیاز 10 قانع باشیم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fa-IR" sz="2800" dirty="0" smtClean="0"/>
              <a:t>اما اگر طرف مقابل </a:t>
            </a:r>
            <a:r>
              <a:rPr lang="fa-IR" sz="2800" dirty="0" smtClean="0"/>
              <a:t>احتمالا </a:t>
            </a:r>
            <a:r>
              <a:rPr lang="fa-IR" sz="2800" dirty="0" smtClean="0"/>
              <a:t>اشتباه کند، امتیاز 100 قابل حصول است.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Game Playing State-of-the-Art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6445827" y="1137143"/>
            <a:ext cx="5562600" cy="4983162"/>
          </a:xfrm>
        </p:spPr>
        <p:txBody>
          <a:bodyPr/>
          <a:lstStyle/>
          <a:p>
            <a:pPr algn="r" rtl="1">
              <a:lnSpc>
                <a:spcPct val="80000"/>
              </a:lnSpc>
            </a:pPr>
            <a:r>
              <a:rPr lang="en-US" sz="1900" b="1" dirty="0" smtClean="0"/>
              <a:t>Checkers</a:t>
            </a:r>
            <a:r>
              <a:rPr lang="fa-IR" sz="1900" b="1" dirty="0" smtClean="0"/>
              <a:t>: اولین برنامه کامپیوتری سال 1950 نوشته </a:t>
            </a:r>
            <a:r>
              <a:rPr lang="fa-IR" sz="1900" b="1" dirty="0"/>
              <a:t>شد. سال </a:t>
            </a:r>
            <a:r>
              <a:rPr lang="fa-IR" sz="1900" b="1" dirty="0" smtClean="0"/>
              <a:t>1994 کامپیوتر انسان را شکست داد. سال 2007 به طور کامل حل شد. </a:t>
            </a:r>
          </a:p>
          <a:p>
            <a:pPr algn="r" rtl="1">
              <a:lnSpc>
                <a:spcPct val="80000"/>
              </a:lnSpc>
            </a:pPr>
            <a:endParaRPr lang="fa-IR" sz="1900" b="1" dirty="0"/>
          </a:p>
          <a:p>
            <a:pPr algn="r" rtl="1">
              <a:lnSpc>
                <a:spcPct val="80000"/>
              </a:lnSpc>
            </a:pPr>
            <a:endParaRPr lang="en-US" sz="1600" b="1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1900" b="1" dirty="0" smtClean="0"/>
              <a:t>شطرنج: سال 1997 گری گاسپلروف از دیپ بلو شکست خورد. دیپ بلو در هر ثانیه 200 میلیون حرکت را امتحان می کرد.</a:t>
            </a:r>
            <a:endParaRPr lang="fa-IR" sz="1900" dirty="0" smtClean="0"/>
          </a:p>
          <a:p>
            <a:pPr algn="r" rtl="1" eaLnBrk="1" hangingPunct="1">
              <a:lnSpc>
                <a:spcPct val="80000"/>
              </a:lnSpc>
            </a:pPr>
            <a:endParaRPr lang="fa-IR" sz="1600" b="1" dirty="0" smtClean="0"/>
          </a:p>
          <a:p>
            <a:pPr algn="r" rtl="1" eaLnBrk="1" hangingPunct="1">
              <a:lnSpc>
                <a:spcPct val="80000"/>
              </a:lnSpc>
            </a:pPr>
            <a:endParaRPr lang="en-US" sz="1600" b="1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en-US" sz="1900" b="1" dirty="0" smtClean="0"/>
              <a:t>Go</a:t>
            </a:r>
            <a:r>
              <a:rPr lang="fa-IR" sz="1900" b="1" dirty="0" smtClean="0"/>
              <a:t>: در سال 2016 کامپیوتر موفق به شکست بهترین بازیکن این بازی شد. </a:t>
            </a:r>
            <a:endParaRPr lang="en-US" sz="19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1600" b="1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en-US" sz="1900" b="1" dirty="0" err="1" smtClean="0"/>
              <a:t>Pacman</a:t>
            </a:r>
            <a:endParaRPr lang="en-US" sz="19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19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360100"/>
            <a:ext cx="6248400" cy="488771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295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4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7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1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err="1" smtClean="0"/>
              <a:t>pacman</a:t>
            </a:r>
            <a:r>
              <a:rPr lang="fa-IR" dirty="0"/>
              <a:t> </a:t>
            </a:r>
            <a:r>
              <a:rPr lang="fa-IR" dirty="0" smtClean="0"/>
              <a:t>در مقابل رقیب بهینه</a:t>
            </a:r>
            <a:endParaRPr lang="en-US" dirty="0"/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3716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دموی </a:t>
            </a:r>
            <a:r>
              <a:rPr lang="en-US" dirty="0" err="1"/>
              <a:t>pacman</a:t>
            </a:r>
            <a:r>
              <a:rPr lang="fa-IR" dirty="0"/>
              <a:t> در مقابل </a:t>
            </a:r>
            <a:r>
              <a:rPr lang="fa-IR" dirty="0" smtClean="0"/>
              <a:t>رقیب غیر </a:t>
            </a:r>
            <a:r>
              <a:rPr lang="fa-IR" dirty="0"/>
              <a:t>بهینه</a:t>
            </a:r>
            <a:endParaRPr lang="en-US" dirty="0"/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محدودیت منابع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محدویتهای منابع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417637"/>
            <a:ext cx="7086600" cy="4525963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مشکل: در مسائل واقعی نمی توان کل برگها را گشت. </a:t>
            </a:r>
          </a:p>
          <a:p>
            <a:pPr lvl="1" algn="r" rtl="1" eaLnBrk="1" hangingPunct="1">
              <a:lnSpc>
                <a:spcPct val="80000"/>
              </a:lnSpc>
            </a:pPr>
            <a:endParaRPr lang="en-US" sz="14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راه حل: جستجوی با عمق محدود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به جای جستجوی کل درخت، فقط تا عمق محدودی جستجو مس کنیم.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برای نودهای غیر پایانی یک تابع ارزیابی می نویسیم که سودمندی آن حالت را تخمین بزند. </a:t>
            </a:r>
            <a:endParaRPr lang="en-US" sz="20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14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مثال: </a:t>
            </a:r>
            <a:endParaRPr lang="en-US" sz="2400" dirty="0" smtClean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فرض کنید ما 100 ثانیه وقت داریم و در هر ثانیه می توانیم </a:t>
            </a:r>
            <a:r>
              <a:rPr lang="en-US" sz="2000" dirty="0" smtClean="0"/>
              <a:t>10K</a:t>
            </a:r>
            <a:r>
              <a:rPr lang="fa-IR" sz="2000" dirty="0" smtClean="0"/>
              <a:t> نود را بگردیم. </a:t>
            </a:r>
          </a:p>
          <a:p>
            <a:pPr lvl="1" algn="r" rtl="1" eaLnBrk="1" hangingPunct="1">
              <a:lnSpc>
                <a:spcPct val="80000"/>
              </a:lnSpc>
            </a:pPr>
            <a:r>
              <a:rPr lang="fa-IR" sz="2000" dirty="0" smtClean="0"/>
              <a:t>لذا در حرکت حدکثر می توانیم </a:t>
            </a:r>
            <a:r>
              <a:rPr lang="en-US" sz="2000" dirty="0" smtClean="0"/>
              <a:t>1M</a:t>
            </a:r>
            <a:r>
              <a:rPr lang="fa-IR" sz="2000" dirty="0" smtClean="0"/>
              <a:t> نود را بگردیم. </a:t>
            </a:r>
          </a:p>
          <a:p>
            <a:pPr lvl="1" algn="r" rtl="1">
              <a:lnSpc>
                <a:spcPct val="80000"/>
              </a:lnSpc>
            </a:pPr>
            <a:r>
              <a:rPr lang="fa-IR" sz="2000" dirty="0" smtClean="0"/>
              <a:t>با استفاده از روش </a:t>
            </a:r>
            <a:r>
              <a:rPr lang="en-US" sz="2000" dirty="0">
                <a:sym typeface="Symbol" pitchFamily="18" charset="2"/>
              </a:rPr>
              <a:t>-</a:t>
            </a:r>
            <a:r>
              <a:rPr lang="fa-IR" sz="2000" dirty="0" smtClean="0"/>
              <a:t> و توانایی فوق می توانیم در شطرنج به عمق 8 برسیم. </a:t>
            </a:r>
          </a:p>
          <a:p>
            <a:pPr algn="r" rtl="1" eaLnBrk="1" hangingPunct="1">
              <a:lnSpc>
                <a:spcPct val="80000"/>
              </a:lnSpc>
            </a:pPr>
            <a:endParaRPr lang="en-US" sz="14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دیگر بازی ب</a:t>
            </a:r>
            <a:r>
              <a:rPr lang="fa-IR" sz="2400" dirty="0"/>
              <a:t>ه</a:t>
            </a:r>
            <a:r>
              <a:rPr lang="fa-IR" sz="2400" dirty="0" smtClean="0"/>
              <a:t>ینه نیست. </a:t>
            </a:r>
            <a:endParaRPr lang="en-US" sz="24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14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داشتن لایه های بیشتر تفاوت بزرگی را رقم می زند. </a:t>
            </a:r>
            <a:endParaRPr lang="en-US" sz="2400" dirty="0" smtClean="0"/>
          </a:p>
          <a:p>
            <a:pPr algn="r" rtl="1" eaLnBrk="1" hangingPunct="1">
              <a:lnSpc>
                <a:spcPct val="80000"/>
              </a:lnSpc>
            </a:pPr>
            <a:endParaRPr lang="en-US" sz="1400" dirty="0" smtClean="0"/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می توان از عمیق کردن تکراری استفاده کرد. </a:t>
            </a:r>
            <a:endParaRPr lang="en-US" sz="2400" dirty="0" smtClean="0"/>
          </a:p>
          <a:p>
            <a:pPr lvl="1" algn="r" rtl="1" eaLnBrk="1" hangingPunct="1">
              <a:lnSpc>
                <a:spcPct val="80000"/>
              </a:lnSpc>
            </a:pPr>
            <a:endParaRPr lang="en-US" sz="2000" dirty="0" smtClean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16002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7620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24384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9525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1790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6096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9525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2628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2933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4572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1066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21336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27432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762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7620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2438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3048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4572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10668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2324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26289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952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13716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647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9525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952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12573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228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1066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20574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2895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4064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11938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28194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22479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12573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1371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381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10668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2057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2743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16002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35274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35274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7620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24384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066800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" y="3548464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اهمیت عمق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447800"/>
            <a:ext cx="54610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توابع ارزیابی ناقص هستند. </a:t>
            </a:r>
          </a:p>
          <a:p>
            <a:pPr algn="r" rtl="1"/>
            <a:endParaRPr lang="fa-IR" sz="2800" dirty="0" smtClean="0"/>
          </a:p>
          <a:p>
            <a:pPr algn="r" rtl="1"/>
            <a:r>
              <a:rPr lang="fa-IR" sz="2800" dirty="0" smtClean="0"/>
              <a:t>هر چه تابع ارزیابی در عمق بیشتری از درخت باشد، میزان کیفیت این تابع </a:t>
            </a:r>
            <a:r>
              <a:rPr lang="fa-IR" sz="2800" dirty="0"/>
              <a:t>اهمیت </a:t>
            </a:r>
            <a:r>
              <a:rPr lang="fa-IR" sz="2800" dirty="0" smtClean="0"/>
              <a:t>کمتری دارد. </a:t>
            </a:r>
          </a:p>
          <a:p>
            <a:pPr algn="r" rtl="1"/>
            <a:endParaRPr lang="fa-IR" sz="2800" dirty="0" smtClean="0"/>
          </a:p>
          <a:p>
            <a:pPr algn="r" rtl="1"/>
            <a:r>
              <a:rPr lang="fa-IR" sz="2800" dirty="0" smtClean="0"/>
              <a:t>دوباره یک مصالحه بین پیچیدگی شاخصها و پیچیدگی محاسباتی داریم. 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عمق 2</a:t>
            </a:r>
            <a:endParaRPr lang="en-US" dirty="0"/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عمق 10</a:t>
            </a:r>
            <a:endParaRPr lang="en-US" dirty="0"/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توابع ارزیابی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90687" y="1350169"/>
            <a:ext cx="10044113" cy="49530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توابع ارزیابی به نودهای غیرپایانی امتیاز می دهند. 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algn="r" rtl="1">
              <a:lnSpc>
                <a:spcPct val="80000"/>
              </a:lnSpc>
            </a:pPr>
            <a:r>
              <a:rPr lang="fa-IR" sz="2400" dirty="0" smtClean="0"/>
              <a:t>تابع ایده آل: مقدار  </a:t>
            </a:r>
            <a:r>
              <a:rPr lang="en-US" sz="2400" dirty="0" err="1"/>
              <a:t>minimax</a:t>
            </a:r>
            <a:r>
              <a:rPr lang="en-US" sz="2400" dirty="0"/>
              <a:t> </a:t>
            </a:r>
            <a:r>
              <a:rPr lang="fa-IR" sz="2400" dirty="0" smtClean="0"/>
              <a:t> واقعی را برای هر موقعیت برمی گرداند. </a:t>
            </a:r>
          </a:p>
          <a:p>
            <a:pPr algn="r" rtl="1" eaLnBrk="1" hangingPunct="1">
              <a:lnSpc>
                <a:spcPct val="80000"/>
              </a:lnSpc>
            </a:pPr>
            <a:r>
              <a:rPr lang="fa-IR" sz="2400" dirty="0" smtClean="0"/>
              <a:t>در عمل؛ تابع ارزیابی یک جمع وزندار از شاخصها است. 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e.g. 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solidFill>
                  <a:srgbClr val="CC0000"/>
                </a:solidFill>
              </a:rPr>
              <a:t>1</a:t>
            </a:r>
            <a:r>
              <a:rPr lang="en-US" sz="2400" dirty="0" smtClean="0">
                <a:solidFill>
                  <a:srgbClr val="CC0000"/>
                </a:solidFill>
              </a:rPr>
              <a:t>(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 smtClean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4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65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/>
              <a:t>تابع ارزیابی برای </a:t>
            </a:r>
            <a:r>
              <a:rPr lang="en-US" dirty="0" err="1" smtClean="0"/>
              <a:t>pacman</a:t>
            </a:r>
            <a:endParaRPr lang="en-US" dirty="0" smtClean="0"/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دموی </a:t>
            </a:r>
            <a:r>
              <a:rPr lang="en-US" dirty="0" err="1" smtClean="0"/>
              <a:t>pacman</a:t>
            </a:r>
            <a:endParaRPr lang="en-US" dirty="0"/>
          </a:p>
        </p:txBody>
      </p:sp>
      <p:pic>
        <p:nvPicPr>
          <p:cNvPr id="5" name="Mystery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دموی عمق 2</a:t>
            </a:r>
            <a:endParaRPr lang="en-US" dirty="0"/>
          </a:p>
        </p:txBody>
      </p:sp>
      <p:pic>
        <p:nvPicPr>
          <p:cNvPr id="5" name="Thras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دلیل مشکل دموی اسلاید قبلی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11430000" cy="2133600"/>
          </a:xfrm>
        </p:spPr>
        <p:txBody>
          <a:bodyPr/>
          <a:lstStyle/>
          <a:p>
            <a:pPr algn="r" rtl="1"/>
            <a:r>
              <a:rPr lang="fa-IR" sz="2800" dirty="0" smtClean="0"/>
              <a:t>عاملهایی که دوباره برنامه ریزی می کنند:</a:t>
            </a:r>
            <a:endParaRPr lang="en-US" sz="2800" dirty="0" smtClean="0"/>
          </a:p>
          <a:p>
            <a:pPr lvl="1" algn="r" rtl="1"/>
            <a:r>
              <a:rPr lang="fa-IR" sz="2200" dirty="0" smtClean="0"/>
              <a:t>اگر </a:t>
            </a:r>
            <a:r>
              <a:rPr lang="fa-IR" sz="2200" dirty="0" smtClean="0">
                <a:solidFill>
                  <a:srgbClr val="FF0000"/>
                </a:solidFill>
              </a:rPr>
              <a:t>الان</a:t>
            </a:r>
            <a:r>
              <a:rPr lang="fa-IR" sz="2200" dirty="0" smtClean="0"/>
              <a:t> نقاط را بخورم، امتیازم بالا می رود.</a:t>
            </a:r>
          </a:p>
          <a:p>
            <a:pPr lvl="1" algn="r" rtl="1"/>
            <a:r>
              <a:rPr lang="fa-IR" sz="2200" dirty="0"/>
              <a:t>اگر </a:t>
            </a:r>
            <a:r>
              <a:rPr lang="fa-IR" sz="2200" dirty="0" smtClean="0">
                <a:solidFill>
                  <a:srgbClr val="FF0000"/>
                </a:solidFill>
              </a:rPr>
              <a:t>بعدا </a:t>
            </a:r>
            <a:r>
              <a:rPr lang="fa-IR" sz="2200" dirty="0" smtClean="0"/>
              <a:t>نقاط </a:t>
            </a:r>
            <a:r>
              <a:rPr lang="fa-IR" sz="2200" dirty="0"/>
              <a:t>را بخورم، امتیازم </a:t>
            </a:r>
            <a:r>
              <a:rPr lang="fa-IR" sz="2200" dirty="0" smtClean="0"/>
              <a:t>همان اندازه بالا می </a:t>
            </a:r>
            <a:r>
              <a:rPr lang="fa-IR" sz="2200" dirty="0"/>
              <a:t>رود.</a:t>
            </a:r>
          </a:p>
          <a:p>
            <a:pPr lvl="1" algn="r" rtl="1"/>
            <a:r>
              <a:rPr lang="fa-IR" sz="2200" dirty="0" smtClean="0"/>
              <a:t>بعد از خوردن نقاط، هیچ کار قابل انجام دیگری ندارم. </a:t>
            </a:r>
          </a:p>
          <a:p>
            <a:pPr lvl="1" algn="r" rtl="1"/>
            <a:r>
              <a:rPr lang="fa-IR" sz="2200" dirty="0" smtClean="0"/>
              <a:t>بنابراین، انتظار و خوردن نقاط به یک اندازه خوب هستند. لذا، ممکن است به غرب برود و دوباره به شرق برگردد. 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55626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484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9718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3886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67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8077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7620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58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95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008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6705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val 28"/>
          <p:cNvSpPr/>
          <p:nvPr/>
        </p:nvSpPr>
        <p:spPr>
          <a:xfrm>
            <a:off x="6553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1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610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944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2"/>
          <p:cNvSpPr/>
          <p:nvPr/>
        </p:nvSpPr>
        <p:spPr>
          <a:xfrm>
            <a:off x="87630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5052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314700" y="30099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0104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0772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حل مشکل</a:t>
            </a:r>
            <a:r>
              <a:rPr lang="fa-IR" dirty="0"/>
              <a:t> </a:t>
            </a:r>
            <a:r>
              <a:rPr lang="fa-IR" dirty="0" smtClean="0"/>
              <a:t>(تخصیص امتیاز بیشتر برای نزدیک شدن به نقاط)</a:t>
            </a:r>
            <a:endParaRPr lang="en-US" dirty="0"/>
          </a:p>
        </p:txBody>
      </p:sp>
      <p:pic>
        <p:nvPicPr>
          <p:cNvPr id="3" name="Thrashing-FixedEvalu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هماهنگی بین دشمنان</a:t>
            </a:r>
            <a:endParaRPr lang="en-US" dirty="0"/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4000" dirty="0" smtClean="0"/>
              <a:t>همکاری بین رقبا</a:t>
            </a:r>
            <a:endParaRPr lang="en-US" sz="4000" dirty="0"/>
          </a:p>
        </p:txBody>
      </p:sp>
      <p:pic>
        <p:nvPicPr>
          <p:cNvPr id="3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هرس کردن درخت بازی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sym typeface="Symbol" pitchFamily="18" charset="2"/>
              </a:rPr>
              <a:t>مثال </a:t>
            </a:r>
            <a:r>
              <a:rPr lang="en-US" dirty="0" err="1" smtClean="0">
                <a:sym typeface="Symbol" pitchFamily="18" charset="2"/>
              </a:rPr>
              <a:t>Minimax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sym typeface="Symbol" pitchFamily="18" charset="2"/>
              </a:rPr>
              <a:t>هرس کردن </a:t>
            </a:r>
            <a:r>
              <a:rPr lang="en-US" dirty="0" err="1" smtClean="0">
                <a:sym typeface="Symbol" pitchFamily="18" charset="2"/>
              </a:rPr>
              <a:t>Minimax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 smtClean="0">
                <a:sym typeface="Symbol" pitchFamily="18" charset="2"/>
              </a:rPr>
              <a:t>هرس </a:t>
            </a:r>
            <a:r>
              <a:rPr lang="en-US" dirty="0" smtClean="0">
                <a:sym typeface="Symbol" pitchFamily="18" charset="2"/>
              </a:rPr>
              <a:t>Alpha-Beta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432718"/>
            <a:ext cx="6858000" cy="4525963"/>
          </a:xfrm>
        </p:spPr>
        <p:txBody>
          <a:bodyPr/>
          <a:lstStyle/>
          <a:p>
            <a:pPr algn="r" rtl="1">
              <a:lnSpc>
                <a:spcPct val="110000"/>
              </a:lnSpc>
            </a:pPr>
            <a:r>
              <a:rPr lang="fa-IR" sz="2400" dirty="0" smtClean="0"/>
              <a:t>پیکربندی کلی (نسخه </a:t>
            </a:r>
            <a:r>
              <a:rPr lang="en-US" sz="2400" dirty="0"/>
              <a:t>MIN </a:t>
            </a:r>
            <a:r>
              <a:rPr lang="fa-IR" sz="2400" dirty="0" smtClean="0"/>
              <a:t>) </a:t>
            </a:r>
            <a:endParaRPr lang="en-US" sz="2400" dirty="0" smtClean="0"/>
          </a:p>
          <a:p>
            <a:pPr lvl="1" algn="r" rtl="1">
              <a:lnSpc>
                <a:spcPct val="110000"/>
              </a:lnSpc>
            </a:pPr>
            <a:r>
              <a:rPr lang="fa-IR" sz="2000" dirty="0" smtClean="0">
                <a:sym typeface="Symbol" pitchFamily="18" charset="2"/>
              </a:rPr>
              <a:t>ما در نودی مثل </a:t>
            </a:r>
            <a:r>
              <a:rPr lang="en-US" sz="2000" dirty="0" smtClean="0">
                <a:sym typeface="Symbol" pitchFamily="18" charset="2"/>
              </a:rPr>
              <a:t>n</a:t>
            </a:r>
            <a:r>
              <a:rPr lang="fa-IR" sz="2000" dirty="0" smtClean="0">
                <a:sym typeface="Symbol" pitchFamily="18" charset="2"/>
              </a:rPr>
              <a:t> مقدار  </a:t>
            </a:r>
            <a:r>
              <a:rPr lang="en-US" sz="2000" dirty="0" smtClean="0">
                <a:sym typeface="Symbol" pitchFamily="18" charset="2"/>
              </a:rPr>
              <a:t>MIN-VALUE</a:t>
            </a:r>
            <a:r>
              <a:rPr lang="fa-IR" sz="2000" dirty="0" smtClean="0">
                <a:sym typeface="Symbol" pitchFamily="18" charset="2"/>
              </a:rPr>
              <a:t> را محاسبه می کنیم.</a:t>
            </a:r>
          </a:p>
          <a:p>
            <a:pPr lvl="1" algn="r" rtl="1">
              <a:lnSpc>
                <a:spcPct val="110000"/>
              </a:lnSpc>
            </a:pPr>
            <a:r>
              <a:rPr lang="fa-IR" sz="2000" dirty="0">
                <a:sym typeface="Symbol" pitchFamily="18" charset="2"/>
              </a:rPr>
              <a:t>فرض کنید </a:t>
            </a:r>
            <a:r>
              <a:rPr lang="en-US" sz="2000" dirty="0">
                <a:sym typeface="Symbol" pitchFamily="18" charset="2"/>
              </a:rPr>
              <a:t>a</a:t>
            </a:r>
            <a:r>
              <a:rPr lang="fa-IR" sz="2000" dirty="0">
                <a:sym typeface="Symbol" pitchFamily="18" charset="2"/>
              </a:rPr>
              <a:t> بیشترین مقداری باشد که تابع </a:t>
            </a:r>
            <a:r>
              <a:rPr lang="en-US" sz="2000" dirty="0">
                <a:sym typeface="Symbol" pitchFamily="18" charset="2"/>
              </a:rPr>
              <a:t>MAX</a:t>
            </a:r>
            <a:r>
              <a:rPr lang="fa-IR" sz="2000" dirty="0">
                <a:sym typeface="Symbol" pitchFamily="18" charset="2"/>
              </a:rPr>
              <a:t> بالایی تا کنون کسب کرده است. </a:t>
            </a:r>
            <a:endParaRPr lang="fa-IR" sz="2000" dirty="0" smtClean="0">
              <a:sym typeface="Symbol" pitchFamily="18" charset="2"/>
            </a:endParaRPr>
          </a:p>
          <a:p>
            <a:pPr lvl="1" algn="r" rtl="1">
              <a:lnSpc>
                <a:spcPct val="110000"/>
              </a:lnSpc>
            </a:pPr>
            <a:r>
              <a:rPr lang="fa-IR" sz="2000" dirty="0" smtClean="0">
                <a:sym typeface="Symbol" pitchFamily="18" charset="2"/>
              </a:rPr>
              <a:t>ما می خواهیم توی فرزندان </a:t>
            </a:r>
            <a:r>
              <a:rPr lang="en-US" sz="2000" dirty="0" smtClean="0">
                <a:sym typeface="Symbol" pitchFamily="18" charset="2"/>
              </a:rPr>
              <a:t>n</a:t>
            </a:r>
            <a:r>
              <a:rPr lang="fa-IR" sz="2000" dirty="0" smtClean="0">
                <a:sym typeface="Symbol" pitchFamily="18" charset="2"/>
              </a:rPr>
              <a:t> بگردیم. </a:t>
            </a:r>
            <a:endParaRPr lang="en-US" sz="2000" i="1" dirty="0" smtClean="0">
              <a:sym typeface="Symbol" pitchFamily="18" charset="2"/>
            </a:endParaRPr>
          </a:p>
          <a:p>
            <a:pPr lvl="1" algn="r" rtl="1" eaLnBrk="1" hangingPunct="1">
              <a:lnSpc>
                <a:spcPct val="110000"/>
              </a:lnSpc>
            </a:pPr>
            <a:r>
              <a:rPr lang="fa-IR" sz="2000" dirty="0" smtClean="0">
                <a:sym typeface="Symbol" pitchFamily="18" charset="2"/>
              </a:rPr>
              <a:t>اگر مقادیر یکی از فرزندان 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fa-IR" sz="2000" dirty="0"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n</a:t>
            </a:r>
            <a:r>
              <a:rPr lang="fa-IR" sz="2000" dirty="0" smtClean="0">
                <a:sym typeface="Symbol" pitchFamily="18" charset="2"/>
              </a:rPr>
              <a:t>  از </a:t>
            </a:r>
            <a:r>
              <a:rPr lang="en-US" sz="2000" dirty="0" smtClean="0">
                <a:sym typeface="Symbol" pitchFamily="18" charset="2"/>
              </a:rPr>
              <a:t>a</a:t>
            </a:r>
            <a:r>
              <a:rPr lang="fa-IR" sz="2000" dirty="0" smtClean="0">
                <a:sym typeface="Symbol" pitchFamily="18" charset="2"/>
              </a:rPr>
              <a:t> کمتر باشد، نیازی به محاسبه ی بقیه ی فرزندان نیست. </a:t>
            </a:r>
            <a:endParaRPr lang="en-US" sz="2000" dirty="0" smtClean="0">
              <a:sym typeface="Symbol" pitchFamily="18" charset="2"/>
            </a:endParaRPr>
          </a:p>
          <a:p>
            <a:pPr lvl="1" algn="r" rtl="1" eaLnBrk="1" hangingPunct="1">
              <a:lnSpc>
                <a:spcPct val="110000"/>
              </a:lnSpc>
            </a:pPr>
            <a:endParaRPr lang="en-US" sz="2000" dirty="0" smtClean="0"/>
          </a:p>
          <a:p>
            <a:pPr algn="r" rtl="1">
              <a:lnSpc>
                <a:spcPct val="110000"/>
              </a:lnSpc>
            </a:pPr>
            <a:r>
              <a:rPr lang="fa-IR" sz="2400" dirty="0"/>
              <a:t>نسخه </a:t>
            </a:r>
            <a:r>
              <a:rPr lang="en-US" sz="2400" dirty="0" smtClean="0"/>
              <a:t>MAX</a:t>
            </a:r>
            <a:r>
              <a:rPr lang="fa-IR" sz="2400" dirty="0" smtClean="0"/>
              <a:t> قرینه حالت بالا است. </a:t>
            </a:r>
            <a:endParaRPr lang="en-US" sz="2000" dirty="0" smtClean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8580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8580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580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8580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220345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239236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319405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239395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296545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106045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357505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331549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205263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309245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304165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315595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374650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335438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355600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/>
              <a:t>پیاده سازی </a:t>
            </a:r>
            <a:r>
              <a:rPr lang="en-US" dirty="0" smtClean="0"/>
              <a:t>Alpha-Beta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 smtClean="0">
                <a:solidFill>
                  <a:srgbClr val="0066CC"/>
                </a:solidFill>
              </a:rPr>
              <a:t>α</a:t>
            </a:r>
            <a:r>
              <a:rPr lang="en-US" sz="2400" dirty="0" smtClean="0">
                <a:solidFill>
                  <a:srgbClr val="0066CC"/>
                </a:solidFill>
              </a:rPr>
              <a:t>: </a:t>
            </a:r>
            <a:r>
              <a:rPr lang="en-US" sz="2400" dirty="0" smtClean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 smtClean="0">
                <a:solidFill>
                  <a:srgbClr val="C00000"/>
                </a:solidFill>
              </a:rPr>
              <a:t>β</a:t>
            </a:r>
            <a:r>
              <a:rPr lang="en-US" sz="2400" dirty="0" smtClean="0">
                <a:solidFill>
                  <a:srgbClr val="C00000"/>
                </a:solidFill>
              </a:rPr>
              <a:t>:</a:t>
            </a:r>
            <a:r>
              <a:rPr lang="el-GR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MIN’s best option on path to root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 smtClean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 smtClean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 smtClean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Calibri" pitchFamily="34" charset="0"/>
              </a:rPr>
              <a:t>if v ≤ </a:t>
            </a:r>
            <a:r>
              <a:rPr lang="el-GR" sz="2400" kern="0" dirty="0" smtClean="0">
                <a:latin typeface="Calibri" pitchFamily="34" charset="0"/>
              </a:rPr>
              <a:t>α</a:t>
            </a:r>
            <a:r>
              <a:rPr lang="en-US" sz="2400" kern="0" dirty="0" smtClean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 smtClean="0">
                <a:latin typeface="Calibri" pitchFamily="34" charset="0"/>
              </a:rPr>
              <a:t>β </a:t>
            </a:r>
            <a:r>
              <a:rPr lang="en-US" sz="2400" kern="0" dirty="0" smtClean="0">
                <a:latin typeface="Calibri" pitchFamily="34" charset="0"/>
              </a:rPr>
              <a:t>= min(</a:t>
            </a:r>
            <a:r>
              <a:rPr lang="el-GR" sz="2400" kern="0" dirty="0" smtClean="0">
                <a:latin typeface="Calibri" pitchFamily="34" charset="0"/>
              </a:rPr>
              <a:t>β</a:t>
            </a:r>
            <a:r>
              <a:rPr lang="en-US" sz="2400" kern="0" dirty="0" smtClean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 smtClean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 smtClean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 smtClean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 smtClean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 smtClean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 smtClean="0">
                <a:latin typeface="Calibri" pitchFamily="34" charset="0"/>
              </a:rPr>
              <a:t>if</a:t>
            </a:r>
            <a:r>
              <a:rPr lang="en-US" sz="2400" kern="0" dirty="0" smtClean="0">
                <a:latin typeface="Calibri" pitchFamily="34" charset="0"/>
              </a:rPr>
              <a:t> v ≥ </a:t>
            </a:r>
            <a:r>
              <a:rPr lang="el-GR" sz="2400" kern="0" dirty="0" smtClean="0">
                <a:latin typeface="Calibri" pitchFamily="34" charset="0"/>
              </a:rPr>
              <a:t>β</a:t>
            </a:r>
            <a:r>
              <a:rPr lang="en-US" sz="2400" kern="0" dirty="0" smtClean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 smtClean="0">
                <a:latin typeface="Calibri" pitchFamily="34" charset="0"/>
              </a:rPr>
              <a:t>α</a:t>
            </a:r>
            <a:r>
              <a:rPr lang="en-US" sz="2400" kern="0" dirty="0" smtClean="0">
                <a:latin typeface="Calibri" pitchFamily="34" charset="0"/>
              </a:rPr>
              <a:t> = max(</a:t>
            </a:r>
            <a:r>
              <a:rPr lang="el-GR" sz="2400" kern="0" dirty="0" smtClean="0">
                <a:latin typeface="Calibri" pitchFamily="34" charset="0"/>
              </a:rPr>
              <a:t>α</a:t>
            </a:r>
            <a:r>
              <a:rPr lang="en-US" sz="2400" kern="0" dirty="0" smtClean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بازیهای خصمانه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smtClean="0">
                <a:sym typeface="Symbol" pitchFamily="18" charset="2"/>
              </a:rPr>
              <a:t>خواص هرس </a:t>
            </a:r>
            <a:r>
              <a:rPr lang="en-US" dirty="0" smtClean="0">
                <a:sym typeface="Symbol" pitchFamily="18" charset="2"/>
              </a:rPr>
              <a:t>Alpha-Beta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هرس کردن روی نتیجه </a:t>
            </a:r>
            <a:r>
              <a:rPr lang="fa-IR" sz="2400" dirty="0" smtClean="0"/>
              <a:t>نهایی </a:t>
            </a:r>
            <a:r>
              <a:rPr lang="fa-IR" sz="2400" dirty="0" smtClean="0"/>
              <a:t>در ریشه تاثیری </a:t>
            </a:r>
            <a:r>
              <a:rPr lang="fa-IR" sz="2400" dirty="0" smtClean="0"/>
              <a:t>ندارد.</a:t>
            </a:r>
            <a:endParaRPr lang="en-US" sz="2400" dirty="0" smtClean="0"/>
          </a:p>
          <a:p>
            <a:pPr lvl="1" algn="r" rtl="1" eaLnBrk="1" hangingPunct="1">
              <a:lnSpc>
                <a:spcPct val="90000"/>
              </a:lnSpc>
            </a:pPr>
            <a:endParaRPr lang="en-US" sz="20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اما مقادیر نودهای میانی ممکن است غلط باشند. </a:t>
            </a:r>
            <a:endParaRPr lang="en-US" sz="2400" dirty="0" smtClean="0"/>
          </a:p>
          <a:p>
            <a:pPr lvl="1" algn="r" rtl="1" eaLnBrk="1" hangingPunct="1">
              <a:lnSpc>
                <a:spcPct val="90000"/>
              </a:lnSpc>
            </a:pPr>
            <a:endParaRPr lang="en-US" sz="20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ترتیب فرزندان در کیفیت هرس موثر هستند. </a:t>
            </a:r>
            <a:endParaRPr lang="en-US" sz="2400" dirty="0" smtClean="0"/>
          </a:p>
          <a:p>
            <a:pPr lvl="1" algn="r" rtl="1" eaLnBrk="1" hangingPunct="1">
              <a:lnSpc>
                <a:spcPct val="90000"/>
              </a:lnSpc>
            </a:pPr>
            <a:endParaRPr lang="en-US" sz="2000" dirty="0" smtClean="0"/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 smtClean="0"/>
              <a:t>با بهترین ترتیب: </a:t>
            </a:r>
            <a:endParaRPr lang="en-US" sz="24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پیجیدگی زمانی : </a:t>
            </a:r>
            <a:r>
              <a:rPr lang="en-US" sz="2000" dirty="0" smtClean="0"/>
              <a:t>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baseline="30000" dirty="0" smtClean="0"/>
              <a:t>/2</a:t>
            </a:r>
            <a:r>
              <a:rPr lang="en-US" sz="2000" dirty="0" smtClean="0"/>
              <a:t>)</a:t>
            </a:r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می توان عمق را دو برابر کرد!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r>
              <a:rPr lang="fa-IR" sz="2000" dirty="0" smtClean="0"/>
              <a:t>برای مسائلی مثل شطرنج کماکان امیدوار کننده نیست. </a:t>
            </a:r>
            <a:endParaRPr lang="en-US" sz="2000" dirty="0" smtClean="0"/>
          </a:p>
          <a:p>
            <a:pPr lvl="1" algn="r" rtl="1" eaLnBrk="1" hangingPunct="1">
              <a:lnSpc>
                <a:spcPct val="90000"/>
              </a:lnSpc>
            </a:pPr>
            <a:endParaRPr lang="en-US" sz="2000" dirty="0" smtClean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6002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38200" y="2819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2362200" y="2819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8200" y="41148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1200" y="41148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743200" y="41148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1028700" y="21336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1790700" y="21336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1028700" y="31242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21717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25527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003425" y="1828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2819400" y="27432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کوییز 1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کوییز 2</a:t>
            </a:r>
            <a:endParaRPr lang="en-US" dirty="0"/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Freeform 2"/>
          <p:cNvSpPr>
            <a:spLocks/>
          </p:cNvSpPr>
          <p:nvPr/>
        </p:nvSpPr>
        <p:spPr bwMode="auto">
          <a:xfrm>
            <a:off x="9555162" y="163195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19" name="Freeform 3"/>
          <p:cNvSpPr>
            <a:spLocks/>
          </p:cNvSpPr>
          <p:nvPr/>
        </p:nvSpPr>
        <p:spPr bwMode="auto">
          <a:xfrm>
            <a:off x="9170987" y="163195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20" name="Freeform 4"/>
          <p:cNvSpPr>
            <a:spLocks/>
          </p:cNvSpPr>
          <p:nvPr/>
        </p:nvSpPr>
        <p:spPr bwMode="auto">
          <a:xfrm>
            <a:off x="9375775" y="1638300"/>
            <a:ext cx="1323975" cy="116205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/>
          <a:lstStyle/>
          <a:p>
            <a:pPr eaLnBrk="1" hangingPunct="1"/>
            <a:r>
              <a:rPr lang="en-US" dirty="0" smtClean="0"/>
              <a:t>Iterative Deepening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>
          <a:xfrm>
            <a:off x="611188" y="1409700"/>
            <a:ext cx="8532812" cy="5041900"/>
          </a:xfrm>
        </p:spPr>
        <p:txBody>
          <a:bodyPr/>
          <a:lstStyle/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 smtClean="0"/>
              <a:t>Iterative deepening uses DFS as a subroutine: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900" dirty="0" smtClean="0"/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 smtClean="0"/>
              <a:t>Do a DFS which only searches for paths of length 1 or less.  (DFS 	gives up on any path of length 2)</a:t>
            </a:r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 smtClean="0"/>
              <a:t>If “1” failed, do a DFS which only searches paths of length 2 or less.</a:t>
            </a:r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 smtClean="0"/>
              <a:t>If “2” failed, do a DFS which only searches paths of length 3 or less.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 smtClean="0"/>
              <a:t>				….and so on.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 smtClean="0"/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 smtClean="0"/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 smtClean="0"/>
              <a:t>Why do we want to do this for multiplayer games?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 smtClean="0"/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 smtClean="0"/>
              <a:t>Note: wrongness of </a:t>
            </a:r>
            <a:r>
              <a:rPr lang="en-US" sz="1800" dirty="0" err="1" smtClean="0"/>
              <a:t>eval</a:t>
            </a:r>
            <a:r>
              <a:rPr lang="en-US" sz="1800" dirty="0" smtClean="0"/>
              <a:t> functions matters less and less the deeper the search goes!</a:t>
            </a:r>
            <a:endParaRPr lang="en-US" sz="900" dirty="0" smtClean="0"/>
          </a:p>
        </p:txBody>
      </p:sp>
      <p:sp>
        <p:nvSpPr>
          <p:cNvPr id="18439" name="Freeform 55"/>
          <p:cNvSpPr>
            <a:spLocks/>
          </p:cNvSpPr>
          <p:nvPr/>
        </p:nvSpPr>
        <p:spPr bwMode="auto">
          <a:xfrm>
            <a:off x="8578850" y="1612900"/>
            <a:ext cx="2927350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Oval 56"/>
          <p:cNvSpPr>
            <a:spLocks noChangeArrowheads="1"/>
          </p:cNvSpPr>
          <p:nvPr/>
        </p:nvSpPr>
        <p:spPr bwMode="auto">
          <a:xfrm>
            <a:off x="9932987" y="154305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Oval 57"/>
          <p:cNvSpPr>
            <a:spLocks noChangeArrowheads="1"/>
          </p:cNvSpPr>
          <p:nvPr/>
        </p:nvSpPr>
        <p:spPr bwMode="auto">
          <a:xfrm>
            <a:off x="9701212" y="196850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Oval 58"/>
          <p:cNvSpPr>
            <a:spLocks noChangeArrowheads="1"/>
          </p:cNvSpPr>
          <p:nvPr/>
        </p:nvSpPr>
        <p:spPr bwMode="auto">
          <a:xfrm>
            <a:off x="10177462" y="19589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 Box 59"/>
          <p:cNvSpPr txBox="1">
            <a:spLocks noChangeArrowheads="1"/>
          </p:cNvSpPr>
          <p:nvPr/>
        </p:nvSpPr>
        <p:spPr bwMode="auto">
          <a:xfrm>
            <a:off x="9831387" y="1819275"/>
            <a:ext cx="274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8444" name="Freeform 60"/>
          <p:cNvSpPr>
            <a:spLocks/>
          </p:cNvSpPr>
          <p:nvPr/>
        </p:nvSpPr>
        <p:spPr bwMode="auto">
          <a:xfrm>
            <a:off x="9813925" y="1773238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Text Box 61"/>
          <p:cNvSpPr txBox="1">
            <a:spLocks noChangeArrowheads="1"/>
          </p:cNvSpPr>
          <p:nvPr/>
        </p:nvSpPr>
        <p:spPr bwMode="auto">
          <a:xfrm>
            <a:off x="10215562" y="1571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18446" name="Oval 62"/>
          <p:cNvSpPr>
            <a:spLocks noChangeArrowheads="1"/>
          </p:cNvSpPr>
          <p:nvPr/>
        </p:nvSpPr>
        <p:spPr bwMode="auto">
          <a:xfrm>
            <a:off x="10425112" y="3008313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Freeform 63"/>
          <p:cNvSpPr>
            <a:spLocks/>
          </p:cNvSpPr>
          <p:nvPr/>
        </p:nvSpPr>
        <p:spPr bwMode="auto">
          <a:xfrm>
            <a:off x="10317162" y="2551113"/>
            <a:ext cx="222250" cy="436562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80" name="Freeform 64"/>
          <p:cNvSpPr>
            <a:spLocks/>
          </p:cNvSpPr>
          <p:nvPr/>
        </p:nvSpPr>
        <p:spPr bwMode="auto">
          <a:xfrm>
            <a:off x="9777412" y="163830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18" grpId="0" animBg="1"/>
      <p:bldP spid="1135619" grpId="0" animBg="1"/>
      <p:bldP spid="1135620" grpId="0" animBg="1"/>
      <p:bldP spid="11356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219200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 smtClean="0"/>
              <a:t>انواع بازیها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11379200" cy="4729164"/>
          </a:xfrm>
        </p:spPr>
        <p:txBody>
          <a:bodyPr/>
          <a:lstStyle/>
          <a:p>
            <a:pPr algn="r" rtl="1" eaLnBrk="1" hangingPunct="1"/>
            <a:r>
              <a:rPr lang="fa-IR" sz="2800" dirty="0" smtClean="0"/>
              <a:t>انواع مختلفی از بازی وجود دارد!</a:t>
            </a:r>
            <a:endParaRPr lang="en-US" sz="2800" dirty="0" smtClean="0"/>
          </a:p>
          <a:p>
            <a:pPr lvl="1" algn="r" rtl="1" eaLnBrk="1" hangingPunct="1"/>
            <a:endParaRPr lang="en-US" sz="2400" dirty="0" smtClean="0"/>
          </a:p>
          <a:p>
            <a:pPr algn="r" rtl="1" eaLnBrk="1" hangingPunct="1"/>
            <a:r>
              <a:rPr lang="fa-IR" sz="2800" dirty="0" smtClean="0"/>
              <a:t>محورها: </a:t>
            </a:r>
            <a:endParaRPr lang="en-US" sz="2800" dirty="0" smtClean="0"/>
          </a:p>
          <a:p>
            <a:pPr lvl="1" algn="r" rtl="1" eaLnBrk="1" hangingPunct="1"/>
            <a:r>
              <a:rPr lang="fa-IR" sz="2400" dirty="0" smtClean="0"/>
              <a:t>قطعی یا تصادفی؟</a:t>
            </a:r>
          </a:p>
          <a:p>
            <a:pPr lvl="1" algn="r" rtl="1" eaLnBrk="1" hangingPunct="1"/>
            <a:r>
              <a:rPr lang="fa-IR" sz="2400" dirty="0" smtClean="0"/>
              <a:t>تعداد بازیگران: یک، دو یا بیشتر</a:t>
            </a:r>
            <a:endParaRPr lang="en-US" sz="2400" dirty="0" smtClean="0"/>
          </a:p>
          <a:p>
            <a:pPr lvl="1" algn="r" rtl="1" eaLnBrk="1" hangingPunct="1"/>
            <a:r>
              <a:rPr lang="fa-IR" sz="2400" dirty="0" smtClean="0"/>
              <a:t>جمع صفر؟</a:t>
            </a:r>
            <a:endParaRPr lang="en-US" sz="2400" dirty="0" smtClean="0"/>
          </a:p>
          <a:p>
            <a:pPr lvl="1" algn="r" rtl="1" eaLnBrk="1" hangingPunct="1"/>
            <a:r>
              <a:rPr lang="fa-IR" sz="2400" dirty="0" smtClean="0"/>
              <a:t>اطلاعات کامل (آیا حالتها کاملا قابل مشاهده هستند؟)</a:t>
            </a:r>
            <a:endParaRPr lang="en-US" sz="2400" dirty="0" smtClean="0"/>
          </a:p>
          <a:p>
            <a:pPr lvl="1" algn="r" rtl="1" eaLnBrk="1" hangingPunct="1"/>
            <a:endParaRPr lang="en-US" sz="2400" dirty="0" smtClean="0"/>
          </a:p>
          <a:p>
            <a:pPr algn="r" rtl="1" eaLnBrk="1" hangingPunct="1"/>
            <a:r>
              <a:rPr lang="fa-IR" sz="2800" smtClean="0"/>
              <a:t>الگور</a:t>
            </a:r>
            <a:r>
              <a:rPr lang="fa-IR" sz="2800"/>
              <a:t>ی</a:t>
            </a:r>
            <a:r>
              <a:rPr lang="fa-IR" sz="2800" smtClean="0"/>
              <a:t>تمهایی </a:t>
            </a:r>
            <a:r>
              <a:rPr lang="fa-IR" sz="2800" dirty="0" smtClean="0"/>
              <a:t>می خواهیم که یک </a:t>
            </a:r>
            <a:r>
              <a:rPr lang="fa-IR" sz="2800" dirty="0" smtClean="0">
                <a:solidFill>
                  <a:srgbClr val="FF0000"/>
                </a:solidFill>
              </a:rPr>
              <a:t>راهبرد</a:t>
            </a:r>
            <a:r>
              <a:rPr lang="fa-IR" sz="2800" dirty="0" smtClean="0"/>
              <a:t> (سیاست) را محاسبه کنند که در هر حالت به ما بگویند بهترین حرکت بعدی چیست؟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066800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بازیهای قطعی</a:t>
            </a:r>
            <a:endParaRPr lang="en-US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328400" cy="4729164"/>
          </a:xfrm>
        </p:spPr>
        <p:txBody>
          <a:bodyPr/>
          <a:lstStyle/>
          <a:p>
            <a:pPr algn="r" rtl="1"/>
            <a:r>
              <a:rPr lang="fa-IR" sz="2800" dirty="0" smtClean="0"/>
              <a:t>یکی از فرمول بندیهای ممکن:</a:t>
            </a:r>
            <a:endParaRPr lang="en-US" sz="2800" dirty="0" smtClean="0"/>
          </a:p>
          <a:p>
            <a:pPr lvl="1" algn="r" rtl="1"/>
            <a:r>
              <a:rPr lang="fa-IR" sz="2400" dirty="0" smtClean="0"/>
              <a:t>حالتها: </a:t>
            </a:r>
            <a:r>
              <a:rPr lang="en-US" sz="2400" dirty="0" smtClean="0"/>
              <a:t>S </a:t>
            </a:r>
            <a:r>
              <a:rPr lang="fa-IR" sz="2400" dirty="0" smtClean="0"/>
              <a:t> (حالت شروع </a:t>
            </a:r>
            <a:r>
              <a:rPr lang="en-US" sz="2400" dirty="0"/>
              <a:t>s</a:t>
            </a:r>
            <a:r>
              <a:rPr lang="en-US" sz="2400" baseline="-25000" dirty="0"/>
              <a:t>0</a:t>
            </a:r>
            <a:r>
              <a:rPr lang="fa-IR" sz="2400" dirty="0" smtClean="0"/>
              <a:t>)</a:t>
            </a:r>
          </a:p>
          <a:p>
            <a:pPr lvl="1" algn="r" rtl="1"/>
            <a:r>
              <a:rPr lang="en-US" sz="2400" dirty="0" smtClean="0"/>
              <a:t> </a:t>
            </a:r>
            <a:r>
              <a:rPr lang="fa-IR" sz="2400" dirty="0" smtClean="0"/>
              <a:t>بازیگران: </a:t>
            </a:r>
            <a:r>
              <a:rPr lang="en-US" sz="2400" dirty="0" smtClean="0"/>
              <a:t>P={1...N} </a:t>
            </a:r>
            <a:r>
              <a:rPr lang="fa-IR" sz="2400" dirty="0" smtClean="0"/>
              <a:t> (معمولا نوبتی بازی می کنند)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اعمال: </a:t>
            </a:r>
            <a:r>
              <a:rPr lang="en-US" sz="2400" dirty="0" smtClean="0"/>
              <a:t>A </a:t>
            </a:r>
            <a:r>
              <a:rPr lang="fa-IR" sz="2400" dirty="0" smtClean="0"/>
              <a:t> (به بازیگر و حالت بستگی دارد)</a:t>
            </a:r>
            <a:endParaRPr lang="en-US" sz="2400" dirty="0" smtClean="0"/>
          </a:p>
          <a:p>
            <a:pPr lvl="1" algn="r" rtl="1"/>
            <a:r>
              <a:rPr lang="fa-IR" sz="2400" dirty="0" smtClean="0"/>
              <a:t>تابع انتقال: </a:t>
            </a:r>
            <a:r>
              <a:rPr lang="en-US" sz="2400" dirty="0" err="1" smtClean="0"/>
              <a:t>SxA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pitchFamily="18" charset="2"/>
              </a:rPr>
              <a:t> S</a:t>
            </a:r>
          </a:p>
          <a:p>
            <a:pPr lvl="1" algn="r" rtl="1"/>
            <a:r>
              <a:rPr lang="fa-IR" sz="2400" dirty="0" smtClean="0">
                <a:sym typeface="Symbol" pitchFamily="18" charset="2"/>
              </a:rPr>
              <a:t>حالت نهایی: </a:t>
            </a:r>
            <a:r>
              <a:rPr lang="en-US" sz="2400" dirty="0" smtClean="0">
                <a:sym typeface="Symbol" pitchFamily="18" charset="2"/>
              </a:rPr>
              <a:t> S  {</a:t>
            </a:r>
            <a:r>
              <a:rPr lang="en-US" sz="2400" dirty="0" err="1" smtClean="0">
                <a:sym typeface="Symbol" pitchFamily="18" charset="2"/>
              </a:rPr>
              <a:t>true,false</a:t>
            </a:r>
            <a:r>
              <a:rPr lang="en-US" sz="2400" dirty="0" smtClean="0">
                <a:sym typeface="Symbol" pitchFamily="18" charset="2"/>
              </a:rPr>
              <a:t>}</a:t>
            </a:r>
          </a:p>
          <a:p>
            <a:pPr lvl="1" algn="r" rtl="1"/>
            <a:r>
              <a:rPr lang="fa-IR" sz="2400" dirty="0" smtClean="0">
                <a:sym typeface="Symbol" pitchFamily="18" charset="2"/>
              </a:rPr>
              <a:t>سود حالت نهایی: </a:t>
            </a:r>
            <a:r>
              <a:rPr lang="en-US" sz="2400" dirty="0" err="1" smtClean="0">
                <a:sym typeface="Symbol" pitchFamily="18" charset="2"/>
              </a:rPr>
              <a:t>SxP</a:t>
            </a:r>
            <a:r>
              <a:rPr lang="en-US" sz="2400" dirty="0" smtClean="0">
                <a:sym typeface="Symbol" pitchFamily="18" charset="2"/>
              </a:rPr>
              <a:t>  R</a:t>
            </a:r>
          </a:p>
          <a:p>
            <a:pPr algn="r" rtl="1"/>
            <a:endParaRPr lang="en-US" sz="2800" dirty="0" smtClean="0">
              <a:sym typeface="Symbol" pitchFamily="18" charset="2"/>
            </a:endParaRPr>
          </a:p>
          <a:p>
            <a:pPr algn="r" rtl="1"/>
            <a:r>
              <a:rPr lang="fa-IR" sz="2800" dirty="0" smtClean="0">
                <a:sym typeface="Symbol" pitchFamily="18" charset="2"/>
              </a:rPr>
              <a:t>راه حل برای هر بازیگر یک </a:t>
            </a:r>
            <a:r>
              <a:rPr lang="fa-IR" sz="2800" dirty="0" smtClean="0">
                <a:solidFill>
                  <a:srgbClr val="FF0000"/>
                </a:solidFill>
                <a:sym typeface="Symbol" pitchFamily="18" charset="2"/>
              </a:rPr>
              <a:t>راهبرد</a:t>
            </a:r>
            <a:r>
              <a:rPr lang="fa-IR" sz="2800" dirty="0" smtClean="0">
                <a:sym typeface="Symbol" pitchFamily="18" charset="2"/>
              </a:rPr>
              <a:t> است: </a:t>
            </a:r>
            <a:r>
              <a:rPr lang="en-US" sz="2800" dirty="0" smtClean="0">
                <a:sym typeface="Symbol" pitchFamily="18" charset="2"/>
              </a:rPr>
              <a:t> S  A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بازیهای با جمع صفر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pPr algn="r" rtl="1"/>
            <a:r>
              <a:rPr lang="fa-IR" sz="2400" dirty="0" smtClean="0"/>
              <a:t>بازیهای با جمع صفر</a:t>
            </a:r>
            <a:endParaRPr lang="en-US" sz="2400" dirty="0" smtClean="0"/>
          </a:p>
          <a:p>
            <a:pPr lvl="1" algn="r" rtl="1"/>
            <a:r>
              <a:rPr lang="fa-IR" sz="2000" dirty="0" smtClean="0"/>
              <a:t>هر عامل یک رقیب دارد که مجموع سود آنها صفر است. </a:t>
            </a:r>
          </a:p>
          <a:p>
            <a:pPr lvl="1" algn="r" rtl="1"/>
            <a:r>
              <a:rPr lang="fa-IR" sz="2000" dirty="0" smtClean="0"/>
              <a:t>هر مقداری که سود یک عامل را بیشینه کند، سود رقیب را کمینه می کند. </a:t>
            </a:r>
          </a:p>
          <a:p>
            <a:pPr lvl="1" algn="r" rtl="1"/>
            <a:r>
              <a:rPr lang="fa-IR" sz="2000" dirty="0" smtClean="0"/>
              <a:t>خصمانه و رقابت محض</a:t>
            </a:r>
            <a:endParaRPr lang="en-US" sz="20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pPr algn="r" rtl="1"/>
            <a:r>
              <a:rPr lang="fa-IR" sz="2400" dirty="0" smtClean="0"/>
              <a:t>بازیهای کلی</a:t>
            </a:r>
            <a:endParaRPr lang="en-US" sz="2400" dirty="0" smtClean="0"/>
          </a:p>
          <a:p>
            <a:pPr lvl="1" algn="r" rtl="1"/>
            <a:r>
              <a:rPr lang="fa-IR" sz="2000" dirty="0" smtClean="0"/>
              <a:t>سود عامل به بقیه عاملها بستگی ندارد. </a:t>
            </a:r>
          </a:p>
          <a:p>
            <a:pPr lvl="1" algn="r" rtl="1"/>
            <a:r>
              <a:rPr lang="fa-IR" sz="2000" dirty="0" smtClean="0"/>
              <a:t>همکاری، بی توجهی، رقابت و ... امکان پذیر است. </a:t>
            </a:r>
            <a:endParaRPr lang="en-US" sz="2000" dirty="0" smtClean="0"/>
          </a:p>
          <a:p>
            <a:pPr lvl="1" algn="r" rtl="1"/>
            <a:r>
              <a:rPr lang="fa-IR" sz="2000" dirty="0" smtClean="0"/>
              <a:t>بعدا راجع به بازیهای با مجموع ناصفر بیشتر بحث خواهیم کرد.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جستجوی خصمانه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درخت تک عامل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8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6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4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6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…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Lecture4-CSP I</Template>
  <TotalTime>33085</TotalTime>
  <Words>1401</Words>
  <Application>Microsoft Office PowerPoint</Application>
  <PresentationFormat>Custom</PresentationFormat>
  <Paragraphs>335</Paragraphs>
  <Slides>43</Slides>
  <Notes>13</Notes>
  <HiddenSlides>1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dan-berkeley-nlp-v1</vt:lpstr>
      <vt:lpstr>Photo Editor Photo</vt:lpstr>
      <vt:lpstr>هوش مصنوعی</vt:lpstr>
      <vt:lpstr>Game Playing State-of-the-Art</vt:lpstr>
      <vt:lpstr>دموی pacman</vt:lpstr>
      <vt:lpstr>بازیهای خصمانه</vt:lpstr>
      <vt:lpstr>انواع بازیها</vt:lpstr>
      <vt:lpstr>بازیهای قطعی</vt:lpstr>
      <vt:lpstr>بازیهای با جمع صفر</vt:lpstr>
      <vt:lpstr>جستجوی خصمانه</vt:lpstr>
      <vt:lpstr>درخت تک عامل</vt:lpstr>
      <vt:lpstr>ارزش هر حالت</vt:lpstr>
      <vt:lpstr>درختان بازی خصمانه</vt:lpstr>
      <vt:lpstr>مقادیر Minimax</vt:lpstr>
      <vt:lpstr>درخت بازی دوز</vt:lpstr>
      <vt:lpstr>جستجوی خصمانه (Minimax)</vt:lpstr>
      <vt:lpstr>پیاده سازی Minimax</vt:lpstr>
      <vt:lpstr>پیاده سازی Minimax (Dispatch)</vt:lpstr>
      <vt:lpstr>مثال Minimax</vt:lpstr>
      <vt:lpstr>کارآیی Minimax</vt:lpstr>
      <vt:lpstr>خواص Minimax</vt:lpstr>
      <vt:lpstr>دموی pacman در مقابل رقیب بهینه</vt:lpstr>
      <vt:lpstr>دموی pacman در مقابل رقیب غیر بهینه</vt:lpstr>
      <vt:lpstr>محدودیت منابع</vt:lpstr>
      <vt:lpstr>محدویتهای منابع</vt:lpstr>
      <vt:lpstr>اهمیت عمق</vt:lpstr>
      <vt:lpstr>دموی عمق 2</vt:lpstr>
      <vt:lpstr>عمق 10</vt:lpstr>
      <vt:lpstr>توابع ارزیابی</vt:lpstr>
      <vt:lpstr>Evaluation Functions</vt:lpstr>
      <vt:lpstr>تابع ارزیابی برای pacman</vt:lpstr>
      <vt:lpstr>دموی عمق 2</vt:lpstr>
      <vt:lpstr>دلیل مشکل دموی اسلاید قبلی</vt:lpstr>
      <vt:lpstr>حل مشکل (تخصیص امتیاز بیشتر برای نزدیک شدن به نقاط)</vt:lpstr>
      <vt:lpstr>هماهنگی بین دشمنان</vt:lpstr>
      <vt:lpstr>همکاری بین رقبا</vt:lpstr>
      <vt:lpstr>هرس کردن درخت بازی</vt:lpstr>
      <vt:lpstr>مثال Minimax</vt:lpstr>
      <vt:lpstr>هرس کردن Minimax</vt:lpstr>
      <vt:lpstr>هرس Alpha-Beta</vt:lpstr>
      <vt:lpstr>پیاده سازی Alpha-Beta</vt:lpstr>
      <vt:lpstr>خواص هرس Alpha-Beta</vt:lpstr>
      <vt:lpstr>کوییز 1</vt:lpstr>
      <vt:lpstr>کوییز 2</vt:lpstr>
      <vt:lpstr>Iterative Deepening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Mozafar Bag-Mohammadi</cp:lastModifiedBy>
  <cp:revision>2117</cp:revision>
  <cp:lastPrinted>2014-02-06T19:31:47Z</cp:lastPrinted>
  <dcterms:created xsi:type="dcterms:W3CDTF">2004-08-27T04:16:05Z</dcterms:created>
  <dcterms:modified xsi:type="dcterms:W3CDTF">2023-11-19T03:29:35Z</dcterms:modified>
</cp:coreProperties>
</file>